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notesMaster" Target="notesMasters/notesMaster1.xml"></Relationship><Relationship Id="rId3" Type="http://schemas.openxmlformats.org/officeDocument/2006/relationships/presProps" Target="presProps.xml"></Relationship><Relationship Id="rId4" Type="http://schemas.openxmlformats.org/officeDocument/2006/relationships/viewProps" Target="viewProps.xml"></Relationship><Relationship Id="rId5" Type="http://schemas.openxmlformats.org/officeDocument/2006/relationships/theme" Target="theme/theme1.xml"></Relationship><Relationship Id="rId6" Type="http://schemas.openxmlformats.org/officeDocument/2006/relationships/tableStyles" Target="tableStyles.xml"></Relationship><Relationship Id="rId7" Type="http://schemas.openxmlformats.org/officeDocument/2006/relationships/slide" Target="slides/slide1.xml"></Relationship><Relationship Id="rId8" Type="http://schemas.openxmlformats.org/officeDocument/2006/relationships/slide" Target="slides/slide2.xml"></Relationship><Relationship Id="rId9" Type="http://schemas.openxmlformats.org/officeDocument/2006/relationships/slide" Target="slides/slide3.xml"></Relationship><Relationship Id="rId10" Type="http://schemas.openxmlformats.org/officeDocument/2006/relationships/slide" Target="slides/slide4.xml"></Relationship><Relationship Id="rId11" Type="http://schemas.openxmlformats.org/officeDocument/2006/relationships/slide" Target="slides/slide5.xml"></Relationship><Relationship Id="rId12" Type="http://schemas.openxmlformats.org/officeDocument/2006/relationships/slide" Target="slides/slide6.xml"></Relationship><Relationship Id="rId13" Type="http://schemas.openxmlformats.org/officeDocument/2006/relationships/slide" Target="slides/slide7.xml"></Relationship><Relationship Id="rId14" Type="http://schemas.openxmlformats.org/officeDocument/2006/relationships/slide" Target="slides/slide8.xml"></Relationship><Relationship Id="rId15" Type="http://schemas.openxmlformats.org/officeDocument/2006/relationships/slide" Target="slides/slide9.xml"></Relationship><Relationship Id="rId16" Type="http://schemas.openxmlformats.org/officeDocument/2006/relationships/slide" Target="slides/slide10.xml"></Relationship><Relationship Id="rId17" Type="http://schemas.openxmlformats.org/officeDocument/2006/relationships/slide" Target="slides/slide11.xml"></Relationship><Relationship Id="rId18" Type="http://schemas.openxmlformats.org/officeDocument/2006/relationships/slide" Target="slides/slide12.xml"></Relationship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ja\Desktop\Savitri%20Speaking\Savitri%20Text\The%20Yoga%20of%20Savitri%20v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ja\Desktop\Savitri%20Speaking\Savitri%20Text\The%20Yoga%20of%20Savitri%20v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 b="1" i="0" u="none" baseline="0">
                <a:solidFill>
                  <a:srgbClr val="000000"/>
                </a:solidFill>
              </a:defRPr>
            </a:pPr>
            <a:r>
              <a:rPr lang="ko-KR" altLang="en-US" sz="1800" b="1" i="0" strike="noStrike">
                <a:solidFill>
                  <a:srgbClr val="000000"/>
                </a:solidFill>
                <a:latin typeface="Arial"/>
                <a:ea typeface="Arial"/>
              </a:rPr>
              <a:t>Se</a:t>
            </a:r>
            <a:r>
              <a:rPr lang="en-US" altLang="ko-KR" sz="1800" b="1" i="0" strike="noStrike">
                <a:solidFill>
                  <a:srgbClr val="000000"/>
                </a:solidFill>
                <a:latin typeface="Arial"/>
                <a:ea typeface="Arial"/>
              </a:rPr>
              <a:t>ction</a:t>
            </a:r>
            <a:r>
              <a:rPr lang="ko-KR" altLang="en-US" sz="1800" b="1" i="0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</a:p>
        </c:rich>
      </c:tx>
      <c:layout/>
      <c:spPr>
        <a:noFill/>
        <a:ln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Books!$A$2</c:f>
              <c:strCache>
                <c:ptCount val="1"/>
                <c:pt idx="0">
                  <c:v>Segments</c:v>
                </c:pt>
              </c:strCache>
            </c:strRef>
          </c:tx>
          <c:cat>
            <c:strRef>
              <c:f>Books!$B$3:$B$14</c:f>
              <c:strCache>
                <c:ptCount val="12"/>
                <c:pt idx="0">
                  <c:v>Book One Total</c:v>
                </c:pt>
                <c:pt idx="1">
                  <c:v>Book Two Total</c:v>
                </c:pt>
                <c:pt idx="2">
                  <c:v>Book Three Total</c:v>
                </c:pt>
                <c:pt idx="3">
                  <c:v>Book Four Total</c:v>
                </c:pt>
                <c:pt idx="4">
                  <c:v>Book Five Total</c:v>
                </c:pt>
                <c:pt idx="5">
                  <c:v>Book Six Total</c:v>
                </c:pt>
                <c:pt idx="6">
                  <c:v>Book Seven Total</c:v>
                </c:pt>
                <c:pt idx="7">
                  <c:v>Book Eigth Total</c:v>
                </c:pt>
                <c:pt idx="8">
                  <c:v>Book Nine Total</c:v>
                </c:pt>
                <c:pt idx="9">
                  <c:v>Book Ten Total</c:v>
                </c:pt>
                <c:pt idx="10">
                  <c:v>Book Eleven Total</c:v>
                </c:pt>
                <c:pt idx="11">
                  <c:v>Book Twelev Total</c:v>
                </c:pt>
              </c:strCache>
            </c:strRef>
          </c:cat>
          <c:val>
            <c:numRef>
              <c:f>Books!$A$3:$A$14</c:f>
              <c:numCache>
                <c:formatCode>General</c:formatCode>
                <c:ptCount val="12"/>
                <c:pt idx="0">
                  <c:v>23</c:v>
                </c:pt>
                <c:pt idx="1">
                  <c:v>56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  <c:pt idx="5">
                  <c:v>11</c:v>
                </c:pt>
                <c:pt idx="6">
                  <c:v>20</c:v>
                </c:pt>
                <c:pt idx="7">
                  <c:v>1</c:v>
                </c:pt>
                <c:pt idx="8">
                  <c:v>5</c:v>
                </c:pt>
                <c:pt idx="9">
                  <c:v>16</c:v>
                </c:pt>
                <c:pt idx="10">
                  <c:v>9</c:v>
                </c:pt>
                <c:pt idx="11">
                  <c:v>3</c:v>
                </c:pt>
              </c:numCache>
            </c:numRef>
          </c:val>
        </c:ser>
        <c:axId val="62170240"/>
        <c:axId val="62333696"/>
      </c:barChart>
      <c:catAx>
        <c:axId val="62170240"/>
        <c:scaling>
          <c:orientation val="minMax"/>
        </c:scaling>
        <c:axPos val="b"/>
        <c:tickLblPos val="nextTo"/>
        <c:spPr>
          <a:ln w="635">
            <a:solidFill>
              <a:srgbClr val="808080"/>
            </a:solidFill>
          </a:ln>
        </c:spPr>
        <c:crossAx val="62333696"/>
        <c:crosses val="autoZero"/>
        <c:auto val="1"/>
        <c:lblAlgn val="ctr"/>
        <c:lblOffset val="100"/>
      </c:catAx>
      <c:valAx>
        <c:axId val="62333696"/>
        <c:scaling>
          <c:orientation val="minMax"/>
        </c:scaling>
        <c:axPos val="l"/>
        <c:majorGridlines>
          <c:spPr>
            <a:ln w="635">
              <a:solidFill>
                <a:srgbClr val="808080"/>
              </a:solidFill>
            </a:ln>
          </c:spPr>
        </c:majorGridlines>
        <c:numFmt formatCode="General" sourceLinked="1"/>
        <c:tickLblPos val="nextTo"/>
        <c:spPr>
          <a:ln w="635">
            <a:solidFill>
              <a:srgbClr val="808080"/>
            </a:solidFill>
          </a:ln>
        </c:spPr>
        <c:crossAx val="62170240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spPr>
        <a:noFill/>
        <a:ln>
          <a:noFill/>
        </a:ln>
      </c:spPr>
    </c:legend>
    <c:plotVisOnly val="1"/>
  </c:chart>
  <c:spPr>
    <a:solidFill>
      <a:srgbClr val="FFFFFF"/>
    </a:solidFill>
    <a:ln>
      <a:solidFill>
        <a:srgbClr val="808080"/>
      </a:solidFill>
    </a:ln>
  </c:spPr>
  <c:txPr>
    <a:bodyPr/>
    <a:lstStyle/>
    <a:p>
      <a:pPr>
        <a:defRPr sz="1000" b="0" i="0" u="none" baseline="0">
          <a:solidFill>
            <a:srgbClr val="000000"/>
          </a:solidFill>
          <a:latin typeface="Arial"/>
          <a:ea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baseline="0">
                <a:solidFill>
                  <a:srgbClr val="000000"/>
                </a:solidFill>
              </a:defRPr>
            </a:pPr>
            <a:r>
              <a:rPr lang="ko-KR" altLang="en-US" sz="1800" b="1" i="0" strike="noStrike">
                <a:solidFill>
                  <a:srgbClr val="000000"/>
                </a:solidFill>
                <a:latin typeface="Arial"/>
                <a:ea typeface="Arial"/>
              </a:rPr>
              <a:t>Minutes</a:t>
            </a:r>
          </a:p>
        </c:rich>
      </c:tx>
      <c:layout/>
      <c:spPr>
        <a:noFill/>
        <a:ln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Books!$C$2</c:f>
              <c:strCache>
                <c:ptCount val="1"/>
                <c:pt idx="0">
                  <c:v>Minutes</c:v>
                </c:pt>
              </c:strCache>
            </c:strRef>
          </c:tx>
          <c:cat>
            <c:strRef>
              <c:f>Books!$B$3:$B$14</c:f>
              <c:strCache>
                <c:ptCount val="12"/>
                <c:pt idx="0">
                  <c:v>Book One Total</c:v>
                </c:pt>
                <c:pt idx="1">
                  <c:v>Book Two Total</c:v>
                </c:pt>
                <c:pt idx="2">
                  <c:v>Book Three Total</c:v>
                </c:pt>
                <c:pt idx="3">
                  <c:v>Book Four Total</c:v>
                </c:pt>
                <c:pt idx="4">
                  <c:v>Book Five Total</c:v>
                </c:pt>
                <c:pt idx="5">
                  <c:v>Book Six Total</c:v>
                </c:pt>
                <c:pt idx="6">
                  <c:v>Book Seven Total</c:v>
                </c:pt>
                <c:pt idx="7">
                  <c:v>Book Eigth Total</c:v>
                </c:pt>
                <c:pt idx="8">
                  <c:v>Book Nine Total</c:v>
                </c:pt>
                <c:pt idx="9">
                  <c:v>Book Ten Total</c:v>
                </c:pt>
                <c:pt idx="10">
                  <c:v>Book Eleven Total</c:v>
                </c:pt>
                <c:pt idx="11">
                  <c:v>Book Twelev Total</c:v>
                </c:pt>
              </c:strCache>
            </c:strRef>
          </c:cat>
          <c:val>
            <c:numRef>
              <c:f>Books!$C$3:$C$14</c:f>
              <c:numCache>
                <c:formatCode>General</c:formatCode>
                <c:ptCount val="12"/>
                <c:pt idx="0">
                  <c:v>400</c:v>
                </c:pt>
                <c:pt idx="1">
                  <c:v>883</c:v>
                </c:pt>
                <c:pt idx="2">
                  <c:v>192</c:v>
                </c:pt>
                <c:pt idx="3">
                  <c:v>147</c:v>
                </c:pt>
                <c:pt idx="4">
                  <c:v>93</c:v>
                </c:pt>
                <c:pt idx="5">
                  <c:v>199</c:v>
                </c:pt>
                <c:pt idx="6">
                  <c:v>380</c:v>
                </c:pt>
                <c:pt idx="7">
                  <c:v>21</c:v>
                </c:pt>
                <c:pt idx="8">
                  <c:v>107</c:v>
                </c:pt>
                <c:pt idx="9">
                  <c:v>300</c:v>
                </c:pt>
                <c:pt idx="10">
                  <c:v>195</c:v>
                </c:pt>
                <c:pt idx="11">
                  <c:v>42</c:v>
                </c:pt>
              </c:numCache>
            </c:numRef>
          </c:val>
        </c:ser>
        <c:axId val="62366464"/>
        <c:axId val="62368000"/>
      </c:barChart>
      <c:catAx>
        <c:axId val="62366464"/>
        <c:scaling>
          <c:orientation val="minMax"/>
        </c:scaling>
        <c:axPos val="b"/>
        <c:tickLblPos val="nextTo"/>
        <c:spPr>
          <a:ln w="635">
            <a:solidFill>
              <a:srgbClr val="808080"/>
            </a:solidFill>
          </a:ln>
        </c:spPr>
        <c:crossAx val="62368000"/>
        <c:crosses val="autoZero"/>
        <c:auto val="1"/>
        <c:lblAlgn val="ctr"/>
        <c:lblOffset val="100"/>
      </c:catAx>
      <c:valAx>
        <c:axId val="62368000"/>
        <c:scaling>
          <c:orientation val="minMax"/>
        </c:scaling>
        <c:axPos val="l"/>
        <c:majorGridlines>
          <c:spPr>
            <a:ln w="635">
              <a:solidFill>
                <a:srgbClr val="808080"/>
              </a:solidFill>
            </a:ln>
          </c:spPr>
        </c:majorGridlines>
        <c:numFmt formatCode="General" sourceLinked="1"/>
        <c:tickLblPos val="nextTo"/>
        <c:spPr>
          <a:ln w="635">
            <a:solidFill>
              <a:srgbClr val="808080"/>
            </a:solidFill>
          </a:ln>
        </c:spPr>
        <c:crossAx val="62366464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spPr>
        <a:noFill/>
        <a:ln>
          <a:noFill/>
        </a:ln>
      </c:spPr>
    </c:legend>
    <c:plotVisOnly val="1"/>
  </c:chart>
  <c:spPr>
    <a:solidFill>
      <a:srgbClr val="FFFFFF"/>
    </a:solidFill>
    <a:ln>
      <a:solidFill>
        <a:srgbClr val="808080"/>
      </a:solidFill>
    </a:ln>
  </c:spPr>
  <c:txPr>
    <a:bodyPr/>
    <a:lstStyle/>
    <a:p>
      <a:pPr>
        <a:defRPr sz="1000" b="0" i="0" u="none" baseline="0">
          <a:solidFill>
            <a:srgbClr val="000000"/>
          </a:solidFill>
          <a:latin typeface="Arial"/>
          <a:ea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C4E3-E320-46A7-B6F0-DB45AFFF7F0B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AB6BF-81EB-4CCE-83DC-88874690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2F2B9C-CE25-40B0-8A38-7BCB3C2659DD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6EA2-68E6-4687-BC8B-728E6B0DB568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19A0-1C19-4E5E-8D87-ABD99B193230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6CE511-7BF0-440B-8C1A-5BB5AACC6834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2951D0-E606-4209-A1AB-EBDFEEF72076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C52-B2A7-44CF-B677-DE494B3ADCAF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45F-B185-4735-9934-7800DD6D850F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0A2C8F-474D-4F53-BB13-430913223C42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532E-A932-4C77-A87A-117DB101A001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1113F7-8A86-4A72-B8B1-1EDA5DF6D7B8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971D8B-FB14-4F43-BEEA-714DAFF71003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25DE45-8951-4F02-A344-76283FB330D3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Savitri Speaking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6553200" cy="2667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Savitri Preservation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Splicing and Connecting </a:t>
            </a:r>
            <a:br>
              <a:rPr lang="en-US" sz="2800" dirty="0" smtClean="0"/>
            </a:br>
            <a:r>
              <a:rPr lang="en-US" sz="2800" dirty="0" err="1" smtClean="0"/>
              <a:t>Shraddhavan’s</a:t>
            </a:r>
            <a:r>
              <a:rPr lang="en-US" sz="2800" dirty="0" smtClean="0"/>
              <a:t> Reading </a:t>
            </a:r>
            <a:br>
              <a:rPr lang="en-US" sz="2800" dirty="0" smtClean="0"/>
            </a:br>
            <a:r>
              <a:rPr lang="en-US" sz="2800" dirty="0" smtClean="0"/>
              <a:t>to the Savitri text </a:t>
            </a:r>
            <a:br>
              <a:rPr lang="en-US" sz="2800" dirty="0" smtClean="0"/>
            </a:br>
            <a:r>
              <a:rPr lang="en-US" sz="2800" dirty="0" smtClean="0"/>
              <a:t>thus phonetically preserving Savitri in </a:t>
            </a:r>
            <a:r>
              <a:rPr lang="en-US" sz="2800" smtClean="0"/>
              <a:t>an oral Vedic </a:t>
            </a:r>
            <a:r>
              <a:rPr lang="en-US" sz="2800" dirty="0" smtClean="0"/>
              <a:t>tradition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9553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proposal</a:t>
            </a:r>
            <a:endParaRPr lang="en-US" sz="2800" dirty="0" smtClean="0"/>
          </a:p>
          <a:p>
            <a:r>
              <a:rPr lang="en-US" sz="2800" dirty="0" smtClean="0"/>
              <a:t>by</a:t>
            </a:r>
          </a:p>
          <a:p>
            <a:r>
              <a:rPr lang="en-US" sz="2800" dirty="0" smtClean="0"/>
              <a:t>Dr Raja Marathe</a:t>
            </a:r>
          </a:p>
          <a:p>
            <a:r>
              <a:rPr lang="en-US" sz="2800" dirty="0" smtClean="0"/>
              <a:t>drmarathe@gmail.com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Sri Aurobindo’s Savitri as an Epic poem will last for many hundreds, if not thousands of years. It has the same status as a fifth Veda.</a:t>
            </a:r>
          </a:p>
          <a:p>
            <a:r>
              <a:rPr lang="en-US" dirty="0" smtClean="0"/>
              <a:t>Its Mantric power can be manifested if it is recited and heard correctly in the coming millennium</a:t>
            </a:r>
          </a:p>
          <a:p>
            <a:r>
              <a:rPr lang="en-US" dirty="0" smtClean="0"/>
              <a:t>English language will last for many, many centuries and the vocabulary may not change; but as it </a:t>
            </a:r>
            <a:r>
              <a:rPr lang="en-US" dirty="0" smtClean="0"/>
              <a:t>is and will be spoken from </a:t>
            </a:r>
            <a:r>
              <a:rPr lang="en-US" dirty="0" smtClean="0"/>
              <a:t>different cultures, the accents and pronunciation will change over a period of time.</a:t>
            </a:r>
          </a:p>
          <a:p>
            <a:r>
              <a:rPr lang="en-US" dirty="0" smtClean="0"/>
              <a:t>Thus the original </a:t>
            </a:r>
            <a:r>
              <a:rPr lang="en-US" dirty="0" smtClean="0"/>
              <a:t>intended rhythm </a:t>
            </a:r>
            <a:r>
              <a:rPr lang="en-US" dirty="0" smtClean="0"/>
              <a:t>as envisaged by Sri Aurobindo in the construction of  iambic pentameter of the lines of Savitri might get lost over a period of time.</a:t>
            </a:r>
          </a:p>
          <a:p>
            <a:r>
              <a:rPr lang="en-US" dirty="0" smtClean="0"/>
              <a:t>This work will preserve the original </a:t>
            </a:r>
            <a:r>
              <a:rPr lang="en-US" dirty="0" smtClean="0"/>
              <a:t>pronunciation and rhythm </a:t>
            </a:r>
            <a:r>
              <a:rPr lang="en-US" dirty="0" smtClean="0"/>
              <a:t>and thus the Mantric power of Savitri over millennium. </a:t>
            </a:r>
            <a:endParaRPr lang="en-US" dirty="0" smtClean="0"/>
          </a:p>
          <a:p>
            <a:r>
              <a:rPr lang="en-US" dirty="0" smtClean="0"/>
              <a:t>Thus work follows </a:t>
            </a:r>
            <a:r>
              <a:rPr lang="en-US" dirty="0" smtClean="0"/>
              <a:t>an age-old oral tradition for Savitri, the fifth </a:t>
            </a:r>
            <a:r>
              <a:rPr lang="en-US" dirty="0" smtClean="0"/>
              <a:t>Veda, using modern technology.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6CE511-7BF0-440B-8C1A-5BB5AACC6834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/>
          <a:lstStyle/>
          <a:p>
            <a:r>
              <a:rPr lang="en-US" dirty="0" smtClean="0"/>
              <a:t>Resource </a:t>
            </a:r>
            <a:r>
              <a:rPr lang="en-US" dirty="0" smtClean="0"/>
              <a:t>and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8235" cy="4874260"/>
          </a:xfrm>
        </p:spPr>
        <p:txBody>
          <a:bodyPr wrap="square" lIns="91440" tIns="45720" rIns="91440" bIns="45720" anchor="t">
            <a:normAutofit/>
          </a:bodyPr>
          <a:lstStyle/>
          <a:p>
            <a:pPr marL="274320" indent="-274320" algn="l" defTabSz="914400" latinLnBrk="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Font typeface="Wingdings"/>
              <a:buChar char="¢"/>
            </a:pPr>
            <a:r>
              <a:rPr lang="en-US" altLang="ko-KR" sz="2200" dirty="0" smtClean="0">
                <a:solidFill>
                  <a:srgbClr val="000000"/>
                </a:solidFill>
                <a:latin typeface="Century Schoolbook" pitchFamily="0" charset="0"/>
              </a:rPr>
              <a:t>This work will be done single-handedly by Dr Raja </a:t>
            </a:r>
            <a:r>
              <a:rPr lang="en-US" altLang="ko-KR" sz="2200" dirty="0" smtClean="0">
                <a:solidFill>
                  <a:srgbClr val="000000"/>
                </a:solidFill>
                <a:latin typeface="Century Schoolbook" pitchFamily="0" charset="0"/>
              </a:rPr>
              <a:t>Marathe starting June 8th 2014 and it is expected to </a:t>
            </a:r>
            <a:r>
              <a:rPr lang="en-US" altLang="ko-KR" sz="2200" dirty="0" smtClean="0">
                <a:solidFill>
                  <a:srgbClr val="000000"/>
                </a:solidFill>
                <a:latin typeface="Century Schoolbook" pitchFamily="0" charset="0"/>
              </a:rPr>
              <a:t>be completed by Feb Darshan</a:t>
            </a:r>
            <a:endParaRPr lang="ko-KR" altLang="en-US" sz="2200" dirty="0" smtClean="0">
              <a:latin typeface="Century Schoolbook" pitchFamily="0" charset="0"/>
            </a:endParaRPr>
          </a:p>
          <a:p>
            <a:pPr marL="274320" indent="-274320" algn="l" defTabSz="914400" latinLnBrk="0" lvl="0">
              <a:lnSpc>
                <a:spcPct val="104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Font typeface="Wingdings"/>
              <a:buChar char="¢"/>
            </a:pPr>
            <a:r>
              <a:rPr lang="en-US" altLang="ko-KR" sz="2200" dirty="0" smtClean="0">
                <a:solidFill>
                  <a:srgbClr val="000000"/>
                </a:solidFill>
                <a:latin typeface="Century Schoolbook" pitchFamily="0" charset="0"/>
              </a:rPr>
              <a:t> A new web site http : / / savitri.net.in has been </a:t>
            </a:r>
            <a:r>
              <a:rPr lang="en-US" altLang="ko-KR" sz="2200" dirty="0" smtClean="0">
                <a:solidFill>
                  <a:srgbClr val="000000"/>
                </a:solidFill>
                <a:latin typeface="Century Schoolbook" pitchFamily="0" charset="0"/>
              </a:rPr>
              <a:t>created for this purpose. </a:t>
            </a:r>
            <a:endParaRPr lang="ko-KR" altLang="en-US" sz="2200" dirty="0" smtClean="0">
              <a:latin typeface="Century Schoolbook" pitchFamily="0" charset="0"/>
            </a:endParaRPr>
          </a:p>
          <a:p>
            <a:pPr marL="274320" indent="-274320" algn="l" defTabSz="914400" latinLnBrk="0">
              <a:lnSpc>
                <a:spcPct val="104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200" dirty="0" smtClean="0">
              <a:latin typeface="Century Schoolbook" pitchFamily="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7589520" y="1082040"/>
            <a:ext cx="2012315" cy="384810"/>
          </a:xfrm>
        </p:spPr>
        <p:txBody>
          <a:bodyPr/>
          <a:lstStyle/>
          <a:p>
            <a:fld id="{626CE511-7BF0-440B-8C1A-5BB5AACC6834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270" y="5734050"/>
            <a:ext cx="610235" cy="52197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6990080" y="3736975"/>
            <a:ext cx="3201035" cy="366395"/>
          </a:xfrm>
        </p:spPr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65593"/>
            <a:ext cx="8305800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바탕"/>
                <a:cs typeface="Arial" pitchFamily="34" charset="0"/>
              </a:rPr>
              <a:t>Sri Aurobindo's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바탕"/>
                <a:cs typeface="Arial" pitchFamily="34" charset="0"/>
              </a:rPr>
              <a:t>Savitri - A Legend and A Symbol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바탕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i="1" dirty="0" smtClean="0">
              <a:latin typeface="Times New Roman" pitchFamily="18" charset="0"/>
              <a:ea typeface="바탕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/>
                <a:cs typeface="Times New Roman" pitchFamily="18" charset="0"/>
              </a:rPr>
              <a:t>"Savitri is the Divine Word, daughter of the Sun,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/>
                <a:cs typeface="Times New Roman" pitchFamily="18" charset="0"/>
              </a:rPr>
              <a:t>goddess of the supreme Truth who comes down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/>
                <a:cs typeface="Times New Roman" pitchFamily="18" charset="0"/>
              </a:rPr>
              <a:t>and is born to save“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바탕"/>
                <a:cs typeface="Times New Roman" pitchFamily="18" charset="0"/>
              </a:rPr>
              <a:t>Quote from the Author's note by Sri Aurobindo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75FD-BB35-466D-A444-D2736CF8F4CD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81000" y="1435317"/>
            <a:ext cx="8229600" cy="3477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바탕" charset="0"/>
                <a:cs typeface="Arial" pitchFamily="34" charset="0"/>
              </a:rPr>
              <a:t>"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바탕" charset="0"/>
                <a:cs typeface="Arial" pitchFamily="34" charset="0"/>
              </a:rPr>
              <a:t>Savitri is a Mantra for the transformation of the world"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바탕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400" i="1" dirty="0" smtClean="0">
              <a:latin typeface="Arial" pitchFamily="34" charset="0"/>
              <a:ea typeface="바탕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바탕" charset="0"/>
                <a:cs typeface="Arial" pitchFamily="34" charset="0"/>
              </a:rPr>
              <a:t>The Mother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4CE8-BAC6-42D0-9A59-7A3DD1423FD2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textual scope of Savitri and its reading by Shraddhavan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voluminous epic poem consisting of 12 Books, 49 Cantos, 171 Sections, about 5,000  Sentences, </a:t>
            </a:r>
            <a:r>
              <a:rPr lang="en-US" dirty="0" smtClean="0"/>
              <a:t>23,837 </a:t>
            </a:r>
            <a:r>
              <a:rPr lang="en-US" dirty="0" smtClean="0"/>
              <a:t>Lines of text</a:t>
            </a:r>
          </a:p>
          <a:p>
            <a:r>
              <a:rPr lang="en-US" dirty="0" smtClean="0"/>
              <a:t>Each sentences runs between 1 to </a:t>
            </a:r>
            <a:r>
              <a:rPr lang="en-US" dirty="0" smtClean="0"/>
              <a:t>16 </a:t>
            </a:r>
            <a:r>
              <a:rPr lang="en-US" dirty="0" smtClean="0"/>
              <a:t>lines the average being about 4 lines of </a:t>
            </a:r>
            <a:r>
              <a:rPr lang="en-US" dirty="0" smtClean="0"/>
              <a:t>text</a:t>
            </a:r>
            <a:r>
              <a:rPr lang="en-US" dirty="0" smtClean="0"/>
              <a:t>, or about 20 words.</a:t>
            </a:r>
          </a:p>
          <a:p>
            <a:r>
              <a:rPr lang="en-US" dirty="0" err="1" smtClean="0"/>
              <a:t>Shraddhavan’s</a:t>
            </a:r>
            <a:r>
              <a:rPr lang="en-US" dirty="0" smtClean="0"/>
              <a:t> remarkable reading takes 49 hours and 19 minutes time, and consists of 171 mp3 files occupying  12 folders, 171 files of 1.4 GB of disk space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8A599E-2B7A-4213-82B1-D4A6ACC3FFCD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66800" y="685800"/>
          <a:ext cx="6858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900B-D7D7-4E41-AE88-FC30E11F84E3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66800" y="533400"/>
          <a:ext cx="71628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0D5E-38E2-48B5-A1C0-2007D3AC577F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reading Savitri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Savitri is a poem in iambic pentameter written in chaste English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It has Greek, French, German, Latin words and those in English </a:t>
            </a:r>
            <a:r>
              <a:rPr lang="en-US" dirty="0" smtClean="0"/>
              <a:t>not </a:t>
            </a:r>
            <a:r>
              <a:rPr lang="en-US" dirty="0" smtClean="0"/>
              <a:t>in common use</a:t>
            </a:r>
          </a:p>
          <a:p>
            <a:r>
              <a:rPr lang="en-US" dirty="0" smtClean="0"/>
              <a:t>Most contemporary readers are not familiar with the correct pronunciation of these </a:t>
            </a:r>
            <a:r>
              <a:rPr lang="en-US" dirty="0" smtClean="0"/>
              <a:t>words </a:t>
            </a:r>
            <a:r>
              <a:rPr lang="en-US" dirty="0" smtClean="0"/>
              <a:t>and while reading pronounce them with their </a:t>
            </a:r>
            <a:r>
              <a:rPr lang="en-US" dirty="0" smtClean="0"/>
              <a:t>native accent; .thus losing the </a:t>
            </a:r>
            <a:r>
              <a:rPr lang="en-US" dirty="0" err="1" smtClean="0"/>
              <a:t>rythm</a:t>
            </a:r>
            <a:r>
              <a:rPr lang="en-US" dirty="0" smtClean="0"/>
              <a:t> of the iambic pentameter.</a:t>
            </a:r>
            <a:endParaRPr lang="en-US" dirty="0" smtClean="0"/>
          </a:p>
          <a:p>
            <a:r>
              <a:rPr lang="en-US" dirty="0" smtClean="0"/>
              <a:t>In the process the </a:t>
            </a:r>
            <a:r>
              <a:rPr lang="en-US" dirty="0"/>
              <a:t>M</a:t>
            </a:r>
            <a:r>
              <a:rPr lang="en-US" dirty="0" smtClean="0"/>
              <a:t>antric power of </a:t>
            </a:r>
            <a:r>
              <a:rPr lang="en-US" dirty="0" smtClean="0"/>
              <a:t>Sri Aurobindo’s</a:t>
            </a:r>
            <a:r>
              <a:rPr lang="en-US" dirty="0" smtClean="0"/>
              <a:t> </a:t>
            </a:r>
            <a:r>
              <a:rPr lang="en-US" dirty="0" smtClean="0"/>
              <a:t>poetry is </a:t>
            </a:r>
            <a:r>
              <a:rPr lang="en-US" dirty="0" smtClean="0"/>
              <a:t>lost.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82A6CE-57C0-4839-974D-2F635813BB9C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reading Savitri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addition, Savitri </a:t>
            </a:r>
            <a:r>
              <a:rPr lang="en-US" dirty="0" smtClean="0"/>
              <a:t>is dealing in subject matter of cosmic scope and time bordering on Eternity and Infinity.</a:t>
            </a:r>
          </a:p>
          <a:p>
            <a:r>
              <a:rPr lang="en-US" dirty="0" smtClean="0"/>
              <a:t>It is also dealing with several yogic experiences and planes of being unfamiliar to most readers.</a:t>
            </a:r>
          </a:p>
          <a:p>
            <a:r>
              <a:rPr lang="en-US" dirty="0" smtClean="0"/>
              <a:t>As a result it requires intense concentration and repeated readings of the sentences to grasp the meaning or at least hints to understanding Sri Aurobindo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B262D6-77FB-4423-AF95-414A0354F787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Shraddhavan Reading of Savitri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incredible reading of Savitri by Shraddhavan solves the </a:t>
            </a:r>
            <a:r>
              <a:rPr lang="en-US" dirty="0" smtClean="0"/>
              <a:t>problem.</a:t>
            </a:r>
          </a:p>
          <a:p>
            <a:r>
              <a:rPr lang="en-US" dirty="0" err="1" smtClean="0"/>
              <a:t>Shraddhavan’s</a:t>
            </a:r>
            <a:r>
              <a:rPr lang="en-US" dirty="0" smtClean="0"/>
              <a:t>, (her being a born native speaker of the English language) reading is in almost the same accent, and certainly in the same rhythm that Sri Aurobindo intended; and that make it possible for listeners Savitri over the coming generations of Savitri readers to receive the Mantric power of Savitri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ut as the recording is continuous it is difficult, if not </a:t>
            </a:r>
            <a:r>
              <a:rPr lang="en-US" dirty="0" smtClean="0"/>
              <a:t>impossible, to </a:t>
            </a:r>
            <a:r>
              <a:rPr lang="en-US" dirty="0" smtClean="0"/>
              <a:t>go back to a sentence repeatedly  to listen to it many times so that the meaning can be </a:t>
            </a:r>
            <a:r>
              <a:rPr lang="en-US" dirty="0" smtClean="0"/>
              <a:t>grasped </a:t>
            </a:r>
            <a:r>
              <a:rPr lang="en-US" dirty="0" smtClean="0"/>
              <a:t>and the Mantric power fully received in the </a:t>
            </a:r>
            <a:r>
              <a:rPr lang="en-US" dirty="0" smtClean="0"/>
              <a:t>reader’s </a:t>
            </a:r>
            <a:r>
              <a:rPr lang="en-US" dirty="0" smtClean="0"/>
              <a:t>consciousness.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118C56-4FA5-4BD8-9817-20566485401B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solution is to splice the recording sentence by </a:t>
            </a:r>
            <a:r>
              <a:rPr lang="en-US" dirty="0" smtClean="0"/>
              <a:t>sentence, </a:t>
            </a:r>
            <a:r>
              <a:rPr lang="en-US" dirty="0" smtClean="0"/>
              <a:t>name </a:t>
            </a:r>
            <a:r>
              <a:rPr lang="en-US" dirty="0" smtClean="0"/>
              <a:t>the audio segments </a:t>
            </a:r>
            <a:r>
              <a:rPr lang="en-US" dirty="0" smtClean="0"/>
              <a:t>in a systematic manner, insert the hyperlinks to the </a:t>
            </a:r>
            <a:r>
              <a:rPr lang="en-US" dirty="0" smtClean="0"/>
              <a:t>audio </a:t>
            </a:r>
            <a:r>
              <a:rPr lang="en-US" dirty="0" smtClean="0"/>
              <a:t>segments </a:t>
            </a:r>
            <a:r>
              <a:rPr lang="en-US" dirty="0" smtClean="0"/>
              <a:t>at appropriate places in the text, so that the reader can listen to the recording sentence by sentence as many times as he needs.</a:t>
            </a:r>
          </a:p>
          <a:p>
            <a:r>
              <a:rPr lang="en-US" dirty="0" smtClean="0"/>
              <a:t>Dr Raja Marathe has done a sample of two </a:t>
            </a:r>
            <a:r>
              <a:rPr lang="en-US" dirty="0" smtClean="0"/>
              <a:t>complete cantos </a:t>
            </a:r>
            <a:r>
              <a:rPr lang="en-US" dirty="0" smtClean="0"/>
              <a:t>Book One Canto </a:t>
            </a:r>
            <a:r>
              <a:rPr lang="en-US" dirty="0" smtClean="0"/>
              <a:t>I </a:t>
            </a:r>
            <a:r>
              <a:rPr lang="en-US" dirty="0" smtClean="0"/>
              <a:t>and book Three Canto </a:t>
            </a:r>
            <a:r>
              <a:rPr lang="en-US" dirty="0" smtClean="0"/>
              <a:t>I </a:t>
            </a:r>
            <a:r>
              <a:rPr lang="en-US" dirty="0" smtClean="0"/>
              <a:t>to </a:t>
            </a:r>
            <a:r>
              <a:rPr lang="en-US" dirty="0" smtClean="0"/>
              <a:t>demonstrate the feasibility of this </a:t>
            </a:r>
            <a:r>
              <a:rPr lang="en-US" dirty="0" smtClean="0"/>
              <a:t>work. </a:t>
            </a:r>
            <a:r>
              <a:rPr lang="en-US" dirty="0" smtClean="0"/>
              <a:t>This has been done over a period</a:t>
            </a:r>
            <a:r>
              <a:rPr lang="en-US" dirty="0" smtClean="0"/>
              <a:t> of the last two weeks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would take </a:t>
            </a:r>
            <a:r>
              <a:rPr lang="en-US" dirty="0" smtClean="0"/>
              <a:t>an average time of </a:t>
            </a:r>
            <a:r>
              <a:rPr lang="en-US" dirty="0" smtClean="0"/>
              <a:t>one week per </a:t>
            </a:r>
            <a:r>
              <a:rPr lang="en-US" dirty="0" smtClean="0"/>
              <a:t>canto </a:t>
            </a:r>
            <a:r>
              <a:rPr lang="en-US" dirty="0" smtClean="0"/>
              <a:t>to </a:t>
            </a:r>
            <a:r>
              <a:rPr lang="en-US" dirty="0" smtClean="0"/>
              <a:t>do </a:t>
            </a:r>
            <a:r>
              <a:rPr lang="en-US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in a systematic manner, </a:t>
            </a:r>
            <a:r>
              <a:rPr lang="en-US" dirty="0" smtClean="0"/>
              <a:t>to </a:t>
            </a:r>
            <a:r>
              <a:rPr lang="en-US" dirty="0" smtClean="0"/>
              <a:t>insert the appropriate </a:t>
            </a:r>
            <a:r>
              <a:rPr lang="en-US" dirty="0" smtClean="0"/>
              <a:t>hyperlinks, to check the accuracy</a:t>
            </a:r>
            <a:r>
              <a:rPr lang="en-US" dirty="0" smtClean="0"/>
              <a:t>, and make corrections if any.</a:t>
            </a:r>
          </a:p>
          <a:p>
            <a:r>
              <a:rPr lang="en-US" dirty="0" smtClean="0"/>
              <a:t>There are 49 cantos in Savitri and so that works out to be a period of about a year.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8F7D73-7D77-4C99-BB34-5F810D403CFE}" type="datetime4">
              <a:rPr lang="en-US" smtClean="0"/>
              <a:pPr/>
              <a:t>June 15,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Savitri Speaking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901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Savitri Preservation Splicing and Connecting  Shraddhavan’s Reading  to the Savitri text  thus phonetically preserving Savitri in an oral Vedic tradition</vt:lpstr>
      <vt:lpstr>Slide 2</vt:lpstr>
      <vt:lpstr>The textual scope of Savitri and its reading by Shraddhavan</vt:lpstr>
      <vt:lpstr>Slide 4</vt:lpstr>
      <vt:lpstr>Slide 5</vt:lpstr>
      <vt:lpstr>The problem of reading Savitri - I</vt:lpstr>
      <vt:lpstr>The problem of reading Savitri - II</vt:lpstr>
      <vt:lpstr>Shraddhavan Reading of Savitri</vt:lpstr>
      <vt:lpstr>The Solution</vt:lpstr>
      <vt:lpstr>The importance of this work</vt:lpstr>
      <vt:lpstr>Resource and Framework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Savitri Speaking Splicing and Connecting  Shraddhavan’s Reading to the Savitri text on the Web</dc:title>
  <dc:creator/>
  <cp:lastModifiedBy>Preferred Customer</cp:lastModifiedBy>
  <cp:revision>19</cp:revision>
  <dcterms:created xsi:type="dcterms:W3CDTF">2006-08-16T00:00:00Z</dcterms:created>
  <dcterms:modified xsi:type="dcterms:W3CDTF">2014-06-14T21:51:41Z</dcterms:modified>
</cp:coreProperties>
</file>